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ggingface.co/sentence-transformers/clip-ViT-B-32-multilingual-v1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02b8b3f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c02b8b3f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02b8b3f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02b8b3f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fa8cc92a2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fa8cc92a2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fa8cc92a2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fa8cc92a2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</a:rPr>
              <a:t>We used the OPEN AIs vision model, </a:t>
            </a:r>
            <a:r>
              <a:rPr i="1" lang="en" sz="1200">
                <a:solidFill>
                  <a:srgbClr val="1155CC"/>
                </a:solidFill>
              </a:rPr>
              <a:t>CLIP ViT</a:t>
            </a:r>
            <a:r>
              <a:rPr lang="en" sz="1200">
                <a:solidFill>
                  <a:srgbClr val="1155CC"/>
                </a:solidFill>
              </a:rPr>
              <a:t>. It performs so well in zero-shot learning and finding similarities. But it struggles with identifying objects in pictures due to its training on internet images and texts. 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</a:rPr>
              <a:t>To make CLIP ViT better at tasks we have seen in the result, more research is needed to figure out how to improve its abilities when it hasn’t been trained for a specific task.</a:t>
            </a:r>
            <a:endParaRPr sz="12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As a study limitation, we didn't assess the accuracy of descriptions from the OpenAI Vision model. So, we would like to delve deeper into this and explore other vision models.</a:t>
            </a:r>
            <a:endParaRPr sz="1200">
              <a:solidFill>
                <a:srgbClr val="1155CC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02b8b3fe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02b8b3fe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-&gt; For this project we used the existing models and technology to build an application. (As we mentioned,) In our case texts and images are used as a multimodal data to solve problems.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and we could see that the process of multimodal RAG helps optimize the output of LLMs.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(future study direction)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Multimodal RAG is still a new approach and its potential is enormous. Our application is  right now used for general purpose,  but of course its functionality could be  extended/ or adjusted according to what users need. 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-&gt; again as we mentioned in the discussion, we couldn’t measure the accuracy of the description.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In the future, we would like to evaluate the system including evaluation of frameworks and do user study to improve the application.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D9EE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-&gt; For this project we used the existing models and technology to build an application. (As we mentioned,) In our case texts and images are used as a multimodal data to solve problems.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and we could see that the process of multimodal RAG helps optimize the output of LLMs. It helps users to get reasonable answers from that additional  information.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(future study direction)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Multimodal RAG is still a new approach and its potential is enormous. Our application is  right now used for general purpose,  but of course its functionality could be  extended/ or adjusted according to what users need. 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-&gt; again as we mentioned in the discussion, we couldn’t measure the accuracy of the description.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It is necessary to evaluate the system including evaluation of frameworks and user study to build a system and see its performance and then improve it. 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So, this would be our future study direction to create a better application with a better approach.</a:t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02b8b3f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02b8b3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fa8cc92a2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fa8cc92a2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fa8cc92a2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fa8cc92a2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fa8cc92a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fa8cc92a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fab61072b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fab61072b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fab61072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fab61072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00f79f3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00f79f3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00f79f3d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00f79f3d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fa8cc92a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fa8cc92a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https://huggingface.co/sentence-transformers/clip-ViT-B-32-multilingual-v1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is a multi-lingual version of the OpenAI CLIP-ViT-B32 model. You can map text (in 50+ languages) and images to a common dense vector space such that images and the matching texts are close. This model can be used for </a:t>
            </a:r>
            <a:r>
              <a:rPr b="1" lang="en">
                <a:solidFill>
                  <a:schemeClr val="dk1"/>
                </a:solidFill>
              </a:rPr>
              <a:t>image search</a:t>
            </a:r>
            <a:r>
              <a:rPr lang="en">
                <a:solidFill>
                  <a:schemeClr val="dk1"/>
                </a:solidFill>
              </a:rPr>
              <a:t> (users search through a large collection of images) and for </a:t>
            </a:r>
            <a:r>
              <a:rPr b="1" lang="en">
                <a:solidFill>
                  <a:schemeClr val="dk1"/>
                </a:solidFill>
              </a:rPr>
              <a:t>multi-lingual zero-shot image classification</a:t>
            </a:r>
            <a:r>
              <a:rPr lang="en">
                <a:solidFill>
                  <a:schemeClr val="dk1"/>
                </a:solidFill>
              </a:rPr>
              <a:t> (image labels are defined as text).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Hierarchical Navigable Small World (HNSW): index (default) is a more complex index that is slower to build, but it scales well to large datasets as queries have a logarithmic time complexity.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02b8b3f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02b8b3f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 queries using plain text or image.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application shows the best 6 images with the closest cosine distance.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cosine distance ranges from 0 to 2, with a value of 0 denoting identical vectors, 1 indicating no correlation, and 2 representing complete dissimilarity.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593775"/>
            <a:ext cx="8222100" cy="24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38">
                <a:latin typeface="Arial"/>
                <a:ea typeface="Arial"/>
                <a:cs typeface="Arial"/>
                <a:sym typeface="Arial"/>
              </a:rPr>
              <a:t>Building A Multimodal Retrieval Augmented Generation (MM-RAG): </a:t>
            </a:r>
            <a:r>
              <a:rPr lang="en" sz="2500">
                <a:latin typeface="Arial"/>
                <a:ea typeface="Arial"/>
                <a:cs typeface="Arial"/>
                <a:sym typeface="Arial"/>
              </a:rPr>
              <a:t>A general purpose tool for combining Text and Images in Unique and Engaging Manner</a:t>
            </a:r>
            <a:endParaRPr sz="3238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670100" y="3163925"/>
            <a:ext cx="78123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lt1"/>
                </a:solidFill>
              </a:rPr>
              <a:t>Maryam Bandali, Leelavathi Chandrappa, Lumi Nariyama Hofstad, Ricky Stanley D’Cruze</a:t>
            </a:r>
            <a:endParaRPr sz="1238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lt1"/>
                </a:solidFill>
              </a:rPr>
              <a:t>Group 4, VT24</a:t>
            </a:r>
            <a:endParaRPr sz="1238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lt1"/>
                </a:solidFill>
              </a:rPr>
              <a:t>DM2586 - Generative AI for Media Technology and Interaction Design Course, KTH</a:t>
            </a:r>
            <a:endParaRPr sz="1238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38">
                <a:solidFill>
                  <a:schemeClr val="lt1"/>
                </a:solidFill>
              </a:rPr>
              <a:t>March 2024</a:t>
            </a:r>
            <a:endParaRPr sz="1238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7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50" y="1223000"/>
            <a:ext cx="8839200" cy="19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7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25" y="546200"/>
            <a:ext cx="6218086" cy="418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1296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680775"/>
            <a:ext cx="8520600" cy="4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Search text query: “snowy road during the winter where people are cycling”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00" y="1202825"/>
            <a:ext cx="8413701" cy="368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535150" y="3447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 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97375" y="10786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CLIP ViT model :</a:t>
            </a:r>
            <a:r>
              <a:rPr lang="en"/>
              <a:t> It </a:t>
            </a:r>
            <a:r>
              <a:rPr lang="en"/>
              <a:t>doesn’t do good in </a:t>
            </a:r>
            <a:r>
              <a:rPr lang="en"/>
              <a:t>spotting</a:t>
            </a:r>
            <a:r>
              <a:rPr lang="en"/>
              <a:t> things in the picture. As it was trained from internet pictures and texts, it’s rather good in Zero-shot learning and vectoring things, so finding </a:t>
            </a:r>
            <a:r>
              <a:rPr lang="en"/>
              <a:t>similarities</a:t>
            </a:r>
            <a:r>
              <a:rPr lang="en"/>
              <a:t> was good enough.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Roboto Medium"/>
                <a:ea typeface="Roboto Medium"/>
                <a:cs typeface="Roboto Medium"/>
                <a:sym typeface="Roboto Medium"/>
              </a:rPr>
              <a:t>Limitation of our study :</a:t>
            </a:r>
            <a:r>
              <a:rPr lang="en"/>
              <a:t> We haven’t measured the accuracy of the description provided from the Open AI Vision model. In </a:t>
            </a:r>
            <a:r>
              <a:rPr lang="en"/>
              <a:t>future, we would like to investigate it more and in details and even other open source vision models.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46650" y="233500"/>
            <a:ext cx="8450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346650" y="951825"/>
            <a:ext cx="78891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utilized existing models and technology to build our application and saw MM-RAGs potential in multimodal content synthesis and its ability of adaptation. </a:t>
            </a:r>
            <a:endParaRPr sz="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i="1" lang="en" sz="1800">
                <a:latin typeface="Roboto Medium"/>
                <a:ea typeface="Roboto Medium"/>
                <a:cs typeface="Roboto Medium"/>
                <a:sym typeface="Roboto Medium"/>
              </a:rPr>
              <a:t>Future study direction :</a:t>
            </a:r>
            <a:endParaRPr i="1"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Finding ways to tailor our model within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different domains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by researching MM-RAGs capability of adaptation and utilization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Necessity of further study to do systematic evaluation of the system  e.g. user study, rating frameworks we have used for our project.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4" cy="3133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Any Questions?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recent years, Generative AI systems have demonstrated their capabilities to generate accurate and relevant content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Challenges:</a:t>
            </a:r>
            <a:r>
              <a:rPr lang="en"/>
              <a:t> With the continuous expansion of network sizes, models frequently struggle to encode rare or infrequent information.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Objective:</a:t>
            </a:r>
            <a:r>
              <a:rPr lang="en"/>
              <a:t> Our project aims to tackle these challenges by developing MM-RAG, a system that integrates text, images.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Content Generation Techniques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25" y="1229875"/>
            <a:ext cx="7318948" cy="30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MM-RAG: Enriching Content with Images and Text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objective of the project is to develop Multimodal Retrieval Augmented Generation (MM-RAG), by combining the capabilities of CLIP, Weaviate and the OpenAI vision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275" y="2193771"/>
            <a:ext cx="4595449" cy="1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RAG &amp; MM RAG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838" y="1017788"/>
            <a:ext cx="6696075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77700" y="4545225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Leonie Monigatti. Retrieval-Augmented Generation (RAG): From Theory to LangChain Implementation. 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https://towardsdatascience.com</a:t>
            </a:r>
            <a:r>
              <a:rPr lang="en" sz="1000">
                <a:solidFill>
                  <a:srgbClr val="666666"/>
                </a:solidFill>
                <a:highlight>
                  <a:srgbClr val="FFFFFF"/>
                </a:highlight>
              </a:rPr>
              <a:t>, 2023.</a:t>
            </a:r>
            <a:endParaRPr sz="10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Vector Embedding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00" y="1017800"/>
            <a:ext cx="4468815" cy="38208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578600" y="1212075"/>
            <a:ext cx="30612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Weaviate: A Vector Data Base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CLIP: A Neural Network Model for Converting Images to Vector Embeddings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815450" y="4421000"/>
            <a:ext cx="4290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highlight>
                  <a:schemeClr val="lt1"/>
                </a:highlight>
              </a:rPr>
              <a:t>Weaviate, B.V. Built with Docusaurus. Weaviate Official Documentation. </a:t>
            </a:r>
            <a:r>
              <a:rPr lang="en" sz="1000">
                <a:solidFill>
                  <a:srgbClr val="66666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https://weaviate.io</a:t>
            </a:r>
            <a:r>
              <a:rPr lang="en" sz="1000">
                <a:solidFill>
                  <a:srgbClr val="666666"/>
                </a:solidFill>
                <a:highlight>
                  <a:schemeClr val="lt1"/>
                </a:highlight>
              </a:rPr>
              <a:t>, 2023.</a:t>
            </a:r>
            <a:endParaRPr sz="10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7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175" y="139250"/>
            <a:ext cx="6242825" cy="14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76625" y="769800"/>
            <a:ext cx="267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sentence-transformers/clip-ViT-B-32-multilingual-v1</a:t>
            </a:r>
            <a:endParaRPr sz="11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399" y="1654550"/>
            <a:ext cx="5583227" cy="32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7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1050"/>
            <a:ext cx="8839204" cy="193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09998"/>
            <a:ext cx="4613825" cy="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25" y="3852124"/>
            <a:ext cx="3050875" cy="3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6950" y="3231900"/>
            <a:ext cx="3222249" cy="15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